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Anton"/>
      <p:regular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Helvetica Neue"/>
      <p:regular r:id="rId84"/>
      <p:bold r:id="rId85"/>
      <p:italic r:id="rId86"/>
      <p:boldItalic r:id="rId87"/>
    </p:embeddedFont>
    <p:embeddedFont>
      <p:font typeface="Helvetica Neue Light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0CA1F7-F2E2-4336-9E16-71561EB7BC90}">
  <a:tblStyle styleId="{5E0CA1F7-F2E2-4336-9E16-71561EB7BC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5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7.xml"/><Relationship Id="rId88" Type="http://schemas.openxmlformats.org/officeDocument/2006/relationships/font" Target="fonts/HelveticaNeueLight-regular.fntdata"/><Relationship Id="rId43" Type="http://schemas.openxmlformats.org/officeDocument/2006/relationships/slide" Target="slides/slide36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Light-bold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Anton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HelveticaNeueLight-boldItalic.fntdata"/><Relationship Id="rId90" Type="http://schemas.openxmlformats.org/officeDocument/2006/relationships/font" Target="fonts/HelveticaNeueLight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360965a00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360965a00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360965a00_0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360965a00_0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60965a00_0_2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360965a00_0_2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360965a00_0_2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360965a00_0_2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360965a00_0_2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360965a00_0_2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360965a00_0_2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360965a00_0_2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60965a00_0_2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60965a00_0_2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360965a00_0_2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360965a00_0_2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360965a00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360965a00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360965a00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360965a00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360965a00_0_2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360965a00_0_2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360965a00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360965a00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360965a00_0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360965a00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360965a00_0_2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360965a00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360965a00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360965a00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360965a00_0_2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360965a00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360965a00_0_2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360965a00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360965a00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360965a00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360965a00_0_2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360965a00_0_2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360965a00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360965a00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360965a00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360965a00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360965a00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360965a00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360965a00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360965a00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360965a00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360965a00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360965a00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360965a00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360965a00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360965a00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360965a00_0_2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360965a00_0_2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360965a00_0_2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360965a00_0_2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360965a00_0_2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f360965a00_0_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6c3081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6c3081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a6c3081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a6c3081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9112f01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9112f01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9112f01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9112f01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360965a00_0_2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360965a00_0_2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9112f01b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9112f01b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9112f01b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9112f01b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9112f01b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9112f01b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9112f01b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f9112f01b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9112f0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9112f0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360965a00_0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360965a00_0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360965a00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360965a00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9112f01b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9112f01b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9112f01b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9112f01b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9112f01b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f9112f01b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360965a00_0_2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360965a00_0_2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9112f01b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9112f01b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9112f01b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9112f01b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9112f01b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f9112f01b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360965a00_0_2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360965a00_0_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360965a00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360965a00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360965a00_0_2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360965a00_0_2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360965a00_0_2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f360965a00_0_2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360965a00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360965a00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360965a00_0_2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f360965a00_0_2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360965a00_0_2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f360965a00_0_2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360965a00_0_2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360965a00_0_2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360965a00_0_2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360965a00_0_2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360965a00_0_2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f360965a00_0_2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f360965a00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f360965a00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360965a00_0_2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360965a00_0_2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f360965a00_0_2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f360965a00_0_2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360965a00_0_2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360965a00_0_2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f360965a00_0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f360965a00_0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f360965a00_0_2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f360965a00_0_2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360965a00_0_2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360965a00_0_2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360965a00_0_2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f360965a00_0_2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360965a00_0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360965a00_0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f360965a00_0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f360965a00_0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f360965a00_0_2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f360965a00_0_2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60965a00_0_2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60965a00_0_2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60965a00_0_2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60965a00_0_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aws.amazon.com/es/getting-started/hands-on/deploy-nodejs-web-app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hyperlink" Target="https://aws.amazon.com/es/getting-started/hands-on/deploy-nodejs-web-app/" TargetMode="External"/><Relationship Id="rId6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2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8.png"/><Relationship Id="rId6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Relationship Id="rId6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5.png"/><Relationship Id="rId6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Relationship Id="rId4" Type="http://schemas.openxmlformats.org/officeDocument/2006/relationships/image" Target="../media/image8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png"/><Relationship Id="rId4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60700" y="2096150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Productos Cloud: AWS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022750" y="16203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34. </a:t>
            </a:r>
            <a:r>
              <a:rPr lang="en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/>
        </p:nvSpPr>
        <p:spPr>
          <a:xfrm>
            <a:off x="1180500" y="861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Diagrama de arquitectura de 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 rotWithShape="1">
          <a:blip r:embed="rId5">
            <a:alphaModFix/>
          </a:blip>
          <a:srcRect b="0" l="0" r="0" t="3250"/>
          <a:stretch/>
        </p:blipFill>
        <p:spPr>
          <a:xfrm>
            <a:off x="839225" y="1377725"/>
            <a:ext cx="6584499" cy="3466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1296000" y="2077200"/>
            <a:ext cx="6552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NUESTRA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228600" y="1066800"/>
            <a:ext cx="78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una cuenta en AWS entramos a </a:t>
            </a:r>
            <a:r>
              <a:rPr lang="en" sz="18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https://aws.amazon.com/es/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5">
            <a:alphaModFix/>
          </a:blip>
          <a:srcRect b="0" l="0" r="1351" t="0"/>
          <a:stretch/>
        </p:blipFill>
        <p:spPr>
          <a:xfrm>
            <a:off x="1672425" y="1851966"/>
            <a:ext cx="6155026" cy="28076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6"/>
          <p:cNvSpPr/>
          <p:nvPr/>
        </p:nvSpPr>
        <p:spPr>
          <a:xfrm>
            <a:off x="6272675" y="2048300"/>
            <a:ext cx="891600" cy="19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381000" y="990600"/>
            <a:ext cx="7896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Completamos el mail, contraseña y elegimos el nombre de la cuenta. Luego continuamos al siguiente paso.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326" y="1851625"/>
            <a:ext cx="6189302" cy="2807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7"/>
          <p:cNvSpPr/>
          <p:nvPr/>
        </p:nvSpPr>
        <p:spPr>
          <a:xfrm>
            <a:off x="4498950" y="4252650"/>
            <a:ext cx="1318200" cy="19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/>
        </p:nvSpPr>
        <p:spPr>
          <a:xfrm>
            <a:off x="422680" y="990600"/>
            <a:ext cx="78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Completamos nuestros datos de nombre y dirección y continuamos.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694700"/>
            <a:ext cx="3560076" cy="3067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501" y="1847100"/>
            <a:ext cx="3823727" cy="2583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38"/>
          <p:cNvSpPr/>
          <p:nvPr/>
        </p:nvSpPr>
        <p:spPr>
          <a:xfrm>
            <a:off x="6473000" y="4075050"/>
            <a:ext cx="1762200" cy="19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381000" y="914400"/>
            <a:ext cx="8343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Luego, debemos poner los datos de una tarjeta de crédito. Pero si los proyectos que implementamos luego los eliminamos, no nos cobran nada.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1813275"/>
            <a:ext cx="3428737" cy="3143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9"/>
          <p:cNvSpPr/>
          <p:nvPr/>
        </p:nvSpPr>
        <p:spPr>
          <a:xfrm>
            <a:off x="4612016" y="4565350"/>
            <a:ext cx="1712400" cy="18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/>
        </p:nvSpPr>
        <p:spPr>
          <a:xfrm>
            <a:off x="398260" y="838200"/>
            <a:ext cx="83007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 Light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debemos poner nuestro número de teléfono para que nos pueda enviar AWS un SMS como verificación de identidad.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700"/>
              <a:buFont typeface="Helvetica Neue Light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Luego, ponemos el código de verificación que nos llega por SMS y continuamos.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45" name="Google Shape;245;p40"/>
          <p:cNvGrpSpPr/>
          <p:nvPr/>
        </p:nvGrpSpPr>
        <p:grpSpPr>
          <a:xfrm>
            <a:off x="1573615" y="2196088"/>
            <a:ext cx="2470434" cy="2718253"/>
            <a:chOff x="660975" y="2103900"/>
            <a:chExt cx="2623377" cy="2886538"/>
          </a:xfrm>
        </p:grpSpPr>
        <p:pic>
          <p:nvPicPr>
            <p:cNvPr id="246" name="Google Shape;24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975" y="2103900"/>
              <a:ext cx="2623377" cy="288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7" name="Google Shape;247;p40"/>
            <p:cNvSpPr/>
            <p:nvPr/>
          </p:nvSpPr>
          <p:spPr>
            <a:xfrm>
              <a:off x="1952143" y="4811938"/>
              <a:ext cx="1269600" cy="17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40"/>
          <p:cNvGrpSpPr/>
          <p:nvPr/>
        </p:nvGrpSpPr>
        <p:grpSpPr>
          <a:xfrm>
            <a:off x="4870757" y="2331787"/>
            <a:ext cx="2825933" cy="2126887"/>
            <a:chOff x="4162240" y="2248000"/>
            <a:chExt cx="3000885" cy="2258561"/>
          </a:xfrm>
        </p:grpSpPr>
        <p:pic>
          <p:nvPicPr>
            <p:cNvPr id="249" name="Google Shape;24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240" y="2248000"/>
              <a:ext cx="3000885" cy="225856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50" name="Google Shape;250;p40"/>
            <p:cNvSpPr/>
            <p:nvPr/>
          </p:nvSpPr>
          <p:spPr>
            <a:xfrm>
              <a:off x="5672426" y="3654500"/>
              <a:ext cx="1415100" cy="17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5565600" y="3288025"/>
              <a:ext cx="1415100" cy="17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381000" y="914400"/>
            <a:ext cx="8343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Finalmente, elegimos el plan de soporte que queremos, en este caso el gratuito, y luego finalizamos el registro.</a:t>
            </a:r>
            <a:endParaRPr/>
          </a:p>
        </p:txBody>
      </p:sp>
      <p:grpSp>
        <p:nvGrpSpPr>
          <p:cNvPr id="261" name="Google Shape;261;p41"/>
          <p:cNvGrpSpPr/>
          <p:nvPr/>
        </p:nvGrpSpPr>
        <p:grpSpPr>
          <a:xfrm>
            <a:off x="3305438" y="1846300"/>
            <a:ext cx="2533116" cy="3067801"/>
            <a:chOff x="3305438" y="1922500"/>
            <a:chExt cx="2533116" cy="3067801"/>
          </a:xfrm>
        </p:grpSpPr>
        <p:pic>
          <p:nvPicPr>
            <p:cNvPr id="262" name="Google Shape;26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05438" y="1922500"/>
              <a:ext cx="2533116" cy="3067801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3" name="Google Shape;263;p41"/>
            <p:cNvSpPr/>
            <p:nvPr/>
          </p:nvSpPr>
          <p:spPr>
            <a:xfrm>
              <a:off x="4018175" y="4798900"/>
              <a:ext cx="1186500" cy="191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" name="Google Shape;26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457200" y="853990"/>
            <a:ext cx="79485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 nos queda creada la cuenta, ya podemos seguir para crear una App en AWS.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llega también un mail de bienvenida a AWS.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4">
            <a:alphaModFix/>
          </a:blip>
          <a:srcRect b="0" l="0" r="1332" t="0"/>
          <a:stretch/>
        </p:blipFill>
        <p:spPr>
          <a:xfrm>
            <a:off x="1699425" y="2236800"/>
            <a:ext cx="5745158" cy="2638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1180500" y="9480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cuenta en AWS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60" y="134070"/>
            <a:ext cx="1015949" cy="67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1296000" y="2077200"/>
            <a:ext cx="6552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NUESTRA APP EN </a:t>
            </a:r>
            <a:br>
              <a:rPr i="1" lang="en" sz="3600">
                <a:latin typeface="Anton"/>
                <a:ea typeface="Anton"/>
                <a:cs typeface="Anton"/>
                <a:sym typeface="Anton"/>
              </a:rPr>
            </a:b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4082750" y="1638000"/>
            <a:ext cx="44652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Presentar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AWS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(Amazon Web Services) y crear una cuenta.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Recorrer e implementar a partir de la plataforma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Elastic Beanstalk de AWS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un proyecto de Node en la plataforma de AWS.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44"/>
          <p:cNvGrpSpPr/>
          <p:nvPr/>
        </p:nvGrpSpPr>
        <p:grpSpPr>
          <a:xfrm>
            <a:off x="1493700" y="1933125"/>
            <a:ext cx="6308951" cy="2877425"/>
            <a:chOff x="-147706" y="80026"/>
            <a:chExt cx="8775840" cy="4283157"/>
          </a:xfrm>
        </p:grpSpPr>
        <p:pic>
          <p:nvPicPr>
            <p:cNvPr id="289" name="Google Shape;289;p44"/>
            <p:cNvPicPr preferRelativeResize="0"/>
            <p:nvPr/>
          </p:nvPicPr>
          <p:blipFill rotWithShape="1">
            <a:blip r:embed="rId4">
              <a:alphaModFix/>
            </a:blip>
            <a:srcRect b="0" l="0" r="1652" t="9567"/>
            <a:stretch/>
          </p:blipFill>
          <p:spPr>
            <a:xfrm>
              <a:off x="-147706" y="80026"/>
              <a:ext cx="8775840" cy="428315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0" name="Google Shape;290;p44"/>
            <p:cNvSpPr/>
            <p:nvPr/>
          </p:nvSpPr>
          <p:spPr>
            <a:xfrm>
              <a:off x="7040100" y="162023"/>
              <a:ext cx="1365000" cy="28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44"/>
          <p:cNvSpPr txBox="1"/>
          <p:nvPr/>
        </p:nvSpPr>
        <p:spPr>
          <a:xfrm>
            <a:off x="228600" y="990600"/>
            <a:ext cx="7896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comenzar la implementación debemos iniciar sesión en la consola de AWS entrando al siguiente link </a:t>
            </a:r>
            <a:r>
              <a:rPr lang="en" sz="18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Consola AWS</a:t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Crear App</a:t>
            </a:r>
            <a:r>
              <a:rPr i="1" lang="en" sz="3600">
                <a:latin typeface="Anton"/>
                <a:ea typeface="Anton"/>
                <a:cs typeface="Anton"/>
                <a:sym typeface="Anton"/>
              </a:rPr>
              <a:t> en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/>
        </p:nvSpPr>
        <p:spPr>
          <a:xfrm>
            <a:off x="228600" y="990600"/>
            <a:ext cx="827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Luego, elegimos la opción de usuario raíz, ponemos mail y contraseña e ingresamos.</a:t>
            </a:r>
            <a:endParaRPr/>
          </a:p>
        </p:txBody>
      </p:sp>
      <p:pic>
        <p:nvPicPr>
          <p:cNvPr id="300" name="Google Shape;300;p45"/>
          <p:cNvPicPr preferRelativeResize="0"/>
          <p:nvPr/>
        </p:nvPicPr>
        <p:blipFill rotWithShape="1">
          <a:blip r:embed="rId4">
            <a:alphaModFix/>
          </a:blip>
          <a:srcRect b="0" l="0" r="1390" t="9206"/>
          <a:stretch/>
        </p:blipFill>
        <p:spPr>
          <a:xfrm>
            <a:off x="146350" y="2183400"/>
            <a:ext cx="4357049" cy="2134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p45"/>
          <p:cNvPicPr preferRelativeResize="0"/>
          <p:nvPr/>
        </p:nvPicPr>
        <p:blipFill rotWithShape="1">
          <a:blip r:embed="rId5">
            <a:alphaModFix/>
          </a:blip>
          <a:srcRect b="0" l="0" r="0" t="9206"/>
          <a:stretch/>
        </p:blipFill>
        <p:spPr>
          <a:xfrm>
            <a:off x="4608000" y="2182370"/>
            <a:ext cx="4399876" cy="2134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45"/>
          <p:cNvSpPr/>
          <p:nvPr/>
        </p:nvSpPr>
        <p:spPr>
          <a:xfrm>
            <a:off x="4254600" y="3106800"/>
            <a:ext cx="630000" cy="4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Crear App</a:t>
            </a:r>
            <a:r>
              <a:rPr i="1" lang="en" sz="3600">
                <a:latin typeface="Anton"/>
                <a:ea typeface="Anton"/>
                <a:cs typeface="Anton"/>
                <a:sym typeface="Anton"/>
              </a:rPr>
              <a:t> en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Crear App</a:t>
            </a:r>
            <a:r>
              <a:rPr i="1" lang="en" sz="3600">
                <a:latin typeface="Anton"/>
                <a:ea typeface="Anton"/>
                <a:cs typeface="Anton"/>
                <a:sym typeface="Anton"/>
              </a:rPr>
              <a:t> en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228600" y="1066800"/>
            <a:ext cx="827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consola de AWS elegimos la opción de Elastic Beanstalk y luego vamos al botón de crear aplicación.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4">
            <a:alphaModFix/>
          </a:blip>
          <a:srcRect b="0" l="0" r="1078" t="15867"/>
          <a:stretch/>
        </p:blipFill>
        <p:spPr>
          <a:xfrm>
            <a:off x="304800" y="2092875"/>
            <a:ext cx="4625745" cy="20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5">
            <a:alphaModFix/>
          </a:blip>
          <a:srcRect b="0" l="0" r="1487" t="10586"/>
          <a:stretch/>
        </p:blipFill>
        <p:spPr>
          <a:xfrm>
            <a:off x="4704675" y="2455150"/>
            <a:ext cx="4244674" cy="20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46"/>
          <p:cNvSpPr/>
          <p:nvPr/>
        </p:nvSpPr>
        <p:spPr>
          <a:xfrm>
            <a:off x="775775" y="2891050"/>
            <a:ext cx="762900" cy="17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6"/>
          <p:cNvSpPr/>
          <p:nvPr/>
        </p:nvSpPr>
        <p:spPr>
          <a:xfrm>
            <a:off x="7557575" y="3272050"/>
            <a:ext cx="762900" cy="17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6"/>
          <p:cNvSpPr/>
          <p:nvPr/>
        </p:nvSpPr>
        <p:spPr>
          <a:xfrm>
            <a:off x="4330800" y="3487800"/>
            <a:ext cx="630000" cy="4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7"/>
          <p:cNvSpPr txBox="1"/>
          <p:nvPr/>
        </p:nvSpPr>
        <p:spPr>
          <a:xfrm>
            <a:off x="152400" y="990600"/>
            <a:ext cx="827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Elegimos el nombre de la aplicación, en este caso serveraws-ch y luego la plataforma que se corresponde al lenguaje utilizado, que es NodeJs.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4" name="Google Shape;324;p47"/>
          <p:cNvPicPr preferRelativeResize="0"/>
          <p:nvPr/>
        </p:nvPicPr>
        <p:blipFill rotWithShape="1">
          <a:blip r:embed="rId4">
            <a:alphaModFix/>
          </a:blip>
          <a:srcRect b="0" l="0" r="0" t="9966"/>
          <a:stretch/>
        </p:blipFill>
        <p:spPr>
          <a:xfrm>
            <a:off x="396125" y="2111315"/>
            <a:ext cx="4266932" cy="20331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47"/>
          <p:cNvPicPr preferRelativeResize="0"/>
          <p:nvPr/>
        </p:nvPicPr>
        <p:blipFill rotWithShape="1">
          <a:blip r:embed="rId5">
            <a:alphaModFix/>
          </a:blip>
          <a:srcRect b="0" l="0" r="0" t="9966"/>
          <a:stretch/>
        </p:blipFill>
        <p:spPr>
          <a:xfrm>
            <a:off x="4701287" y="2602075"/>
            <a:ext cx="4214113" cy="20331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47"/>
          <p:cNvSpPr/>
          <p:nvPr/>
        </p:nvSpPr>
        <p:spPr>
          <a:xfrm>
            <a:off x="1425984" y="3131059"/>
            <a:ext cx="775500" cy="17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Configurar App en Elastic Beanstalk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4398923" y="3163162"/>
            <a:ext cx="640500" cy="4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/>
        </p:nvSpPr>
        <p:spPr>
          <a:xfrm>
            <a:off x="152400" y="990600"/>
            <a:ext cx="8493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código de aplicación seleccionamos aplicación de prueba y luego vamos a configurar más opciones y elegimos la configuración personalizada.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36" name="Google Shape;336;p48"/>
          <p:cNvGrpSpPr/>
          <p:nvPr/>
        </p:nvGrpSpPr>
        <p:grpSpPr>
          <a:xfrm>
            <a:off x="4731650" y="2470850"/>
            <a:ext cx="4072328" cy="2171300"/>
            <a:chOff x="-4141" y="639630"/>
            <a:chExt cx="8365505" cy="4003872"/>
          </a:xfrm>
        </p:grpSpPr>
        <p:pic>
          <p:nvPicPr>
            <p:cNvPr id="337" name="Google Shape;337;p48"/>
            <p:cNvPicPr preferRelativeResize="0"/>
            <p:nvPr/>
          </p:nvPicPr>
          <p:blipFill rotWithShape="1">
            <a:blip r:embed="rId4">
              <a:alphaModFix/>
            </a:blip>
            <a:srcRect b="0" l="0" r="0" t="9812"/>
            <a:stretch/>
          </p:blipFill>
          <p:spPr>
            <a:xfrm>
              <a:off x="-4141" y="639630"/>
              <a:ext cx="8365505" cy="40038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38" name="Google Shape;338;p48"/>
            <p:cNvSpPr/>
            <p:nvPr/>
          </p:nvSpPr>
          <p:spPr>
            <a:xfrm>
              <a:off x="4894540" y="4089010"/>
              <a:ext cx="1422600" cy="323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48"/>
          <p:cNvGrpSpPr/>
          <p:nvPr/>
        </p:nvGrpSpPr>
        <p:grpSpPr>
          <a:xfrm>
            <a:off x="533407" y="2176256"/>
            <a:ext cx="4322712" cy="2171293"/>
            <a:chOff x="152405" y="565038"/>
            <a:chExt cx="7933038" cy="3791990"/>
          </a:xfrm>
        </p:grpSpPr>
        <p:pic>
          <p:nvPicPr>
            <p:cNvPr id="340" name="Google Shape;340;p48"/>
            <p:cNvPicPr preferRelativeResize="0"/>
            <p:nvPr/>
          </p:nvPicPr>
          <p:blipFill rotWithShape="1">
            <a:blip r:embed="rId5">
              <a:alphaModFix/>
            </a:blip>
            <a:srcRect b="0" l="0" r="0" t="9812"/>
            <a:stretch/>
          </p:blipFill>
          <p:spPr>
            <a:xfrm>
              <a:off x="152405" y="565038"/>
              <a:ext cx="7933038" cy="379199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1" name="Google Shape;341;p48"/>
            <p:cNvSpPr/>
            <p:nvPr/>
          </p:nvSpPr>
          <p:spPr>
            <a:xfrm>
              <a:off x="2068950" y="3024125"/>
              <a:ext cx="1349100" cy="17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2" name="Google Shape;34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/>
          <p:nvPr/>
        </p:nvSpPr>
        <p:spPr>
          <a:xfrm>
            <a:off x="4398923" y="3163162"/>
            <a:ext cx="640500" cy="4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Configurar App en Elastic Beanstalk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9"/>
          <p:cNvGrpSpPr/>
          <p:nvPr/>
        </p:nvGrpSpPr>
        <p:grpSpPr>
          <a:xfrm>
            <a:off x="297123" y="2180589"/>
            <a:ext cx="4436962" cy="2144424"/>
            <a:chOff x="68525" y="2485450"/>
            <a:chExt cx="4260574" cy="2059175"/>
          </a:xfrm>
        </p:grpSpPr>
        <p:pic>
          <p:nvPicPr>
            <p:cNvPr id="350" name="Google Shape;350;p49"/>
            <p:cNvPicPr preferRelativeResize="0"/>
            <p:nvPr/>
          </p:nvPicPr>
          <p:blipFill rotWithShape="1">
            <a:blip r:embed="rId3">
              <a:alphaModFix/>
            </a:blip>
            <a:srcRect b="0" l="0" r="0" t="9812"/>
            <a:stretch/>
          </p:blipFill>
          <p:spPr>
            <a:xfrm>
              <a:off x="68525" y="2485450"/>
              <a:ext cx="4260574" cy="2059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51" name="Google Shape;351;p49"/>
            <p:cNvSpPr/>
            <p:nvPr/>
          </p:nvSpPr>
          <p:spPr>
            <a:xfrm>
              <a:off x="3049228" y="3276856"/>
              <a:ext cx="984000" cy="975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2" name="Google Shape;352;p49"/>
          <p:cNvPicPr preferRelativeResize="0"/>
          <p:nvPr/>
        </p:nvPicPr>
        <p:blipFill rotWithShape="1">
          <a:blip r:embed="rId4">
            <a:alphaModFix/>
          </a:blip>
          <a:srcRect b="0" l="0" r="0" t="9812"/>
          <a:stretch/>
        </p:blipFill>
        <p:spPr>
          <a:xfrm>
            <a:off x="4495800" y="2637850"/>
            <a:ext cx="4486012" cy="214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49"/>
          <p:cNvSpPr/>
          <p:nvPr/>
        </p:nvSpPr>
        <p:spPr>
          <a:xfrm>
            <a:off x="5541524" y="3521375"/>
            <a:ext cx="1191000" cy="68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9"/>
          <p:cNvSpPr/>
          <p:nvPr/>
        </p:nvSpPr>
        <p:spPr>
          <a:xfrm>
            <a:off x="4246523" y="3163162"/>
            <a:ext cx="640500" cy="4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/>
          <p:nvPr/>
        </p:nvSpPr>
        <p:spPr>
          <a:xfrm>
            <a:off x="228600" y="914400"/>
            <a:ext cx="8274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Luego, modificamos la capacidad, configurando el tipo de entorno como carga balanceada. En el balanceador de carga configuramos las instancias con un mínimo de 2 y un máximo de 4.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7" name="Google Shape;35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Configurar App en Elastic Beanstalk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 txBox="1"/>
          <p:nvPr/>
        </p:nvSpPr>
        <p:spPr>
          <a:xfrm>
            <a:off x="304800" y="990600"/>
            <a:ext cx="827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hasta abajo de la página y clickeamos el botón de crear una aplicación con estos cambios que hicimos en la configuración.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5" name="Google Shape;365;p50"/>
          <p:cNvPicPr preferRelativeResize="0"/>
          <p:nvPr/>
        </p:nvPicPr>
        <p:blipFill rotWithShape="1">
          <a:blip r:embed="rId4">
            <a:alphaModFix/>
          </a:blip>
          <a:srcRect b="0" l="0" r="0" t="9057"/>
          <a:stretch/>
        </p:blipFill>
        <p:spPr>
          <a:xfrm>
            <a:off x="457200" y="2019625"/>
            <a:ext cx="4273676" cy="207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50"/>
          <p:cNvPicPr preferRelativeResize="0"/>
          <p:nvPr/>
        </p:nvPicPr>
        <p:blipFill rotWithShape="1">
          <a:blip r:embed="rId5">
            <a:alphaModFix/>
          </a:blip>
          <a:srcRect b="0" l="0" r="0" t="9057"/>
          <a:stretch/>
        </p:blipFill>
        <p:spPr>
          <a:xfrm>
            <a:off x="4633075" y="2553025"/>
            <a:ext cx="4161326" cy="201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50"/>
          <p:cNvSpPr/>
          <p:nvPr/>
        </p:nvSpPr>
        <p:spPr>
          <a:xfrm>
            <a:off x="7895518" y="4313740"/>
            <a:ext cx="579900" cy="16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1899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Configurar App en Elastic Beanstalk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4246523" y="3163162"/>
            <a:ext cx="640500" cy="4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App en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51"/>
          <p:cNvSpPr txBox="1"/>
          <p:nvPr/>
        </p:nvSpPr>
        <p:spPr>
          <a:xfrm>
            <a:off x="228600" y="990600"/>
            <a:ext cx="827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Elastic Beanstalk suele tardar unos minutos en crear el entorno y cada uno los recursos que administra.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4">
            <a:alphaModFix/>
          </a:blip>
          <a:srcRect b="0" l="0" r="0" t="10112"/>
          <a:stretch/>
        </p:blipFill>
        <p:spPr>
          <a:xfrm>
            <a:off x="1567700" y="1898824"/>
            <a:ext cx="5787283" cy="276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/>
        </p:nvSpPr>
        <p:spPr>
          <a:xfrm>
            <a:off x="990600" y="267865"/>
            <a:ext cx="827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Elastic Branstalk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cuenta con una serie de recursos: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304800" y="975425"/>
            <a:ext cx="86784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Instancia EC2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Grupo de seguridad de la instancia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Balanceador de carga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Grupo de seguridad del balanceador de carga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Grupo de Auto Scaling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Bucket de Amazon S3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Alarmas de Amazon CloudWatch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Scaling aumenta o reduce los recursos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Pila de AWS CloudFormation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Nombre de dominio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15" y="91375"/>
            <a:ext cx="854275" cy="8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74725" y="46564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¡Veámoslos en detalle!</a:t>
            </a:r>
            <a:endParaRPr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 txBox="1"/>
          <p:nvPr/>
        </p:nvSpPr>
        <p:spPr>
          <a:xfrm>
            <a:off x="1004050" y="186795"/>
            <a:ext cx="79959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Recursos del entorno de Elastic Beanstalk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206875" y="1066800"/>
            <a:ext cx="8473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Char char="●"/>
            </a:pPr>
            <a:r>
              <a:rPr b="1" i="1" lang="en" sz="1800"/>
              <a:t>Instancia EC2</a:t>
            </a:r>
            <a:r>
              <a:rPr lang="en" sz="1800"/>
              <a:t>:</a:t>
            </a:r>
            <a:br>
              <a:rPr lang="en" sz="1800"/>
            </a:b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Máquina virtual de Amazon Elastic Compute Cloud (Amazon EC2) configurada para ejecutar aplicaciones web en la plataforma que elija. Cada plataforma ejecuta un conjunto específico de software, archivos de configuración y scripts compatibles con una determinada versión de lenguaje, marco de trabajo y contenedor web (o una combinación de estos). La mayoría de las plataformas utilizan Apache o nginx como un proxy inverso que se sitúa delante de la aplicación web, reenvía las solicitudes a esta, administra los recursos estáticos y genera registros de acceso y errores.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85" y="91375"/>
            <a:ext cx="854275" cy="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12290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34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3695075" y="170975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Productos cloud: AWS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33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1320525" y="1758000"/>
            <a:ext cx="206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Productos cloud: Heroku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7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35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6146750" y="1758000"/>
            <a:ext cx="215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Envío de mensajes y Seguridad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/>
        </p:nvSpPr>
        <p:spPr>
          <a:xfrm>
            <a:off x="228600" y="990600"/>
            <a:ext cx="86784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i="1" lang="en" sz="1800"/>
              <a:t>Grupo de seguridad de la instancia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Grupo de seguridad de Amazon EC2 configurado para permitir el tráfico entrante en el puerto 80. Este recurso permite que el tráfico HTTP procedente del balanceador de carga llegue a la instancia EC2 en la que se ejecuta la aplicación web. De forma predeterminada, el tráfico no está permitido en otros puertos.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i="1" lang="en" sz="1800"/>
              <a:t>Balanceador de carga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Balanceador de carga de Elastic Load Balancing que está configurado para distribuir solicitudes a las instancias que se ejecutan en la aplicación. También permiten que las instancias no estén expuestas directamente a Internet.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Char char="●"/>
            </a:pPr>
            <a:r>
              <a:rPr b="1" i="1" lang="en" sz="1800"/>
              <a:t>Grupo de seguridad del balanceador de carga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Grupo de seguridad como el de la instancia.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1004050" y="186795"/>
            <a:ext cx="79959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Recursos del entorno de Elastic Beanstalk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7" name="Google Shape;4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85" y="91375"/>
            <a:ext cx="854275" cy="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/>
        </p:nvSpPr>
        <p:spPr>
          <a:xfrm>
            <a:off x="228600" y="1219200"/>
            <a:ext cx="86784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b="1" i="1" lang="en" sz="1700">
                <a:latin typeface="Helvetica Neue"/>
                <a:ea typeface="Helvetica Neue"/>
                <a:cs typeface="Helvetica Neue"/>
                <a:sym typeface="Helvetica Neue"/>
              </a:rPr>
              <a:t>Grupo de Auto Scaling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Está configurado para reemplazar una instancia si termina o deja de estar disponible.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b="1" i="1" lang="en" sz="1700">
                <a:latin typeface="Helvetica Neue"/>
                <a:ea typeface="Helvetica Neue"/>
                <a:cs typeface="Helvetica Neue"/>
                <a:sym typeface="Helvetica Neue"/>
              </a:rPr>
              <a:t>Bucket de Amazon S3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Ubicación de almacenamiento para el código fuente, los registros y otros artefactos que se crean al utilizar Elastic Beanstalk.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700"/>
              <a:buChar char="●"/>
            </a:pPr>
            <a:r>
              <a:rPr b="1" i="1" lang="en" sz="1700">
                <a:latin typeface="Helvetica Neue"/>
                <a:ea typeface="Helvetica Neue"/>
                <a:cs typeface="Helvetica Neue"/>
                <a:sym typeface="Helvetica Neue"/>
              </a:rPr>
              <a:t>Alarmas de Amazon CloudWatch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Dos alarmas de CloudWatch que monitoriean la carga recibida por las instancias y que se activan si la carga es demasiado alta o demasiado baja. Cuando se activa una alarma, en respuesta, el grupo de Auto Scaling aumenta o reduce los recursos.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1004050" y="186795"/>
            <a:ext cx="79959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Recursos del entorno de Elastic Beanstalk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85" y="91375"/>
            <a:ext cx="854275" cy="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/>
          <p:nvPr/>
        </p:nvSpPr>
        <p:spPr>
          <a:xfrm>
            <a:off x="228600" y="1447800"/>
            <a:ext cx="8678400" cy="21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b="1" i="1" lang="en" sz="1700">
                <a:latin typeface="Helvetica Neue"/>
                <a:ea typeface="Helvetica Neue"/>
                <a:cs typeface="Helvetica Neue"/>
                <a:sym typeface="Helvetica Neue"/>
              </a:rPr>
              <a:t>Plataforma de AWS CloudFormation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Elastic Beanstalk utiliza AWS CloudFormation para lanzar los recursos del entorno y propagar los cambios de configuración.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700"/>
              <a:buChar char="●"/>
            </a:pPr>
            <a:r>
              <a:rPr b="1" i="1" lang="en" sz="1700">
                <a:latin typeface="Helvetica Neue"/>
                <a:ea typeface="Helvetica Neue"/>
                <a:cs typeface="Helvetica Neue"/>
                <a:sym typeface="Helvetica Neue"/>
              </a:rPr>
              <a:t>Nombre de dominio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 dominio que direcciona el tráfico a la aplicación web con el formato subdominio.region.elasticbeanstalk.com.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4" name="Google Shape;424;p56"/>
          <p:cNvSpPr txBox="1"/>
          <p:nvPr/>
        </p:nvSpPr>
        <p:spPr>
          <a:xfrm>
            <a:off x="1004050" y="186795"/>
            <a:ext cx="79959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Recursos del entorno de Elastic Beanstalk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85" y="91375"/>
            <a:ext cx="854275" cy="8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Configuración de nuestra App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76200" y="990600"/>
            <a:ext cx="827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finalizada la instalación, h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aciendo click en el link seleccionado ya podemos ir a nuestra aplicación, donde veremos una ventana como la mostrada en la imagen.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2261050"/>
            <a:ext cx="3930774" cy="21063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25" y="2261050"/>
            <a:ext cx="3947275" cy="2106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57"/>
          <p:cNvSpPr/>
          <p:nvPr/>
        </p:nvSpPr>
        <p:spPr>
          <a:xfrm>
            <a:off x="1285875" y="2851100"/>
            <a:ext cx="1452300" cy="11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/>
        </p:nvSpPr>
        <p:spPr>
          <a:xfrm>
            <a:off x="-1135325" y="98725"/>
            <a:ext cx="38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7"/>
          <p:cNvSpPr txBox="1"/>
          <p:nvPr/>
        </p:nvSpPr>
        <p:spPr>
          <a:xfrm>
            <a:off x="-1164950" y="49350"/>
            <a:ext cx="74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/>
        </p:nvSpPr>
        <p:spPr>
          <a:xfrm>
            <a:off x="1296000" y="2077200"/>
            <a:ext cx="6552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CONFIGURACIÓN DE NUESTRA APP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9"/>
          <p:cNvSpPr txBox="1"/>
          <p:nvPr/>
        </p:nvSpPr>
        <p:spPr>
          <a:xfrm>
            <a:off x="76200" y="990600"/>
            <a:ext cx="82743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Servicios &gt; IAM &gt; Roles, seleccionamos el rol asociado a instancias EC2, y le asociamos las siguientes políticas para usar base de datos y servicios de mensajería: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 Light"/>
              <a:buChar char="○"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AmazonDynamoDBFullAccess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500"/>
              <a:buFont typeface="Helvetica Neue Light"/>
              <a:buChar char="○"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AmazonSNSFullAccess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2" name="Google Shape;452;p59"/>
          <p:cNvPicPr preferRelativeResize="0"/>
          <p:nvPr/>
        </p:nvPicPr>
        <p:blipFill rotWithShape="1">
          <a:blip r:embed="rId4">
            <a:alphaModFix/>
          </a:blip>
          <a:srcRect b="0" l="0" r="0" t="9836"/>
          <a:stretch/>
        </p:blipFill>
        <p:spPr>
          <a:xfrm>
            <a:off x="175776" y="2591749"/>
            <a:ext cx="4609924" cy="22180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59"/>
          <p:cNvSpPr/>
          <p:nvPr/>
        </p:nvSpPr>
        <p:spPr>
          <a:xfrm>
            <a:off x="1322355" y="3475170"/>
            <a:ext cx="929400" cy="10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9"/>
          <p:cNvPicPr preferRelativeResize="0"/>
          <p:nvPr/>
        </p:nvPicPr>
        <p:blipFill rotWithShape="1">
          <a:blip r:embed="rId5">
            <a:alphaModFix/>
          </a:blip>
          <a:srcRect b="0" l="0" r="0" t="9714"/>
          <a:stretch/>
        </p:blipFill>
        <p:spPr>
          <a:xfrm>
            <a:off x="4071200" y="1806800"/>
            <a:ext cx="4493225" cy="216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59"/>
          <p:cNvSpPr/>
          <p:nvPr/>
        </p:nvSpPr>
        <p:spPr>
          <a:xfrm>
            <a:off x="5206128" y="2488587"/>
            <a:ext cx="588900" cy="16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5357568" y="2835930"/>
            <a:ext cx="949500" cy="10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9"/>
          <p:cNvSpPr/>
          <p:nvPr/>
        </p:nvSpPr>
        <p:spPr>
          <a:xfrm>
            <a:off x="5357568" y="3461176"/>
            <a:ext cx="949500" cy="10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9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Configuración de nuestra App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60"/>
          <p:cNvGrpSpPr/>
          <p:nvPr/>
        </p:nvGrpSpPr>
        <p:grpSpPr>
          <a:xfrm>
            <a:off x="175750" y="2144728"/>
            <a:ext cx="3370775" cy="1796415"/>
            <a:chOff x="99550" y="2415036"/>
            <a:chExt cx="2880512" cy="1535135"/>
          </a:xfrm>
        </p:grpSpPr>
        <p:pic>
          <p:nvPicPr>
            <p:cNvPr id="465" name="Google Shape;46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550" y="2415036"/>
              <a:ext cx="2880512" cy="153513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66" name="Google Shape;466;p60"/>
            <p:cNvSpPr/>
            <p:nvPr/>
          </p:nvSpPr>
          <p:spPr>
            <a:xfrm>
              <a:off x="498701" y="2656162"/>
              <a:ext cx="258000" cy="97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7" name="Google Shape;46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024" y="2417143"/>
            <a:ext cx="3370776" cy="1796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68" name="Google Shape;468;p60"/>
          <p:cNvGrpSpPr/>
          <p:nvPr/>
        </p:nvGrpSpPr>
        <p:grpSpPr>
          <a:xfrm>
            <a:off x="5586827" y="2898745"/>
            <a:ext cx="3370776" cy="1796411"/>
            <a:chOff x="6120227" y="2407025"/>
            <a:chExt cx="3370776" cy="1796411"/>
          </a:xfrm>
        </p:grpSpPr>
        <p:pic>
          <p:nvPicPr>
            <p:cNvPr id="469" name="Google Shape;469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20227" y="2407025"/>
              <a:ext cx="3370776" cy="179641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70" name="Google Shape;470;p60"/>
            <p:cNvSpPr/>
            <p:nvPr/>
          </p:nvSpPr>
          <p:spPr>
            <a:xfrm>
              <a:off x="8602200" y="4021316"/>
              <a:ext cx="211800" cy="120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1" name="Google Shape;47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0"/>
          <p:cNvSpPr txBox="1"/>
          <p:nvPr/>
        </p:nvSpPr>
        <p:spPr>
          <a:xfrm>
            <a:off x="152400" y="897140"/>
            <a:ext cx="82743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500"/>
              <a:buFont typeface="Helvetica Neue Light"/>
              <a:buChar char="●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Luego, ingresamos a Servicios &gt; DynamoDB &gt; Tablas. 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Ahí creamos las tablas que vamos a necesitar en nuestra base de datos para la aplicación. Elegimos el nombre (en este caso: ‘product-inventory’), la clave primaria (‘productId’) que figura como </a:t>
            </a:r>
            <a:r>
              <a:rPr i="1"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 key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, y clickeamos el botón de crear.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3" name="Google Shape;47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DynamoDB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475" name="Google Shape;475;p60"/>
          <p:cNvCxnSpPr/>
          <p:nvPr/>
        </p:nvCxnSpPr>
        <p:spPr>
          <a:xfrm flipH="1" rot="10800000">
            <a:off x="-375150" y="3228325"/>
            <a:ext cx="3791100" cy="17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60"/>
          <p:cNvSpPr txBox="1"/>
          <p:nvPr/>
        </p:nvSpPr>
        <p:spPr>
          <a:xfrm>
            <a:off x="-1480850" y="4245125"/>
            <a:ext cx="191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OJO QUE HAY UNA SEGUNDA TABLA REGISTRO USUARIOS</a:t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1"/>
          <p:cNvPicPr preferRelativeResize="0"/>
          <p:nvPr/>
        </p:nvPicPr>
        <p:blipFill rotWithShape="1">
          <a:blip r:embed="rId3">
            <a:alphaModFix/>
          </a:blip>
          <a:srcRect b="0" l="0" r="0" t="9796"/>
          <a:stretch/>
        </p:blipFill>
        <p:spPr>
          <a:xfrm>
            <a:off x="304800" y="1682850"/>
            <a:ext cx="4772452" cy="22941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2" name="Google Shape;482;p61"/>
          <p:cNvPicPr preferRelativeResize="0"/>
          <p:nvPr/>
        </p:nvPicPr>
        <p:blipFill rotWithShape="1">
          <a:blip r:embed="rId4">
            <a:alphaModFix/>
          </a:blip>
          <a:srcRect b="0" l="0" r="0" t="9796"/>
          <a:stretch/>
        </p:blipFill>
        <p:spPr>
          <a:xfrm>
            <a:off x="4114182" y="2423402"/>
            <a:ext cx="4779419" cy="22941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1"/>
          <p:cNvSpPr txBox="1"/>
          <p:nvPr/>
        </p:nvSpPr>
        <p:spPr>
          <a:xfrm>
            <a:off x="228600" y="914400"/>
            <a:ext cx="82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creada la tabla, ya está lista para crear elementos en ella.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5" name="Google Shape;48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1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DynamoDB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/>
        </p:nvSpPr>
        <p:spPr>
          <a:xfrm>
            <a:off x="266100" y="779788"/>
            <a:ext cx="82743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Luego vamos Servicios -&gt; SNS -&gt; Tópicos y creamos un tópico nuevo: notificaciones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2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SNS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000" y="2091301"/>
            <a:ext cx="6489212" cy="2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25" y="1765500"/>
            <a:ext cx="5769151" cy="26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/>
          <p:nvPr/>
        </p:nvSpPr>
        <p:spPr>
          <a:xfrm>
            <a:off x="560349" y="1722575"/>
            <a:ext cx="2046000" cy="25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2"/>
          <p:cNvSpPr/>
          <p:nvPr/>
        </p:nvSpPr>
        <p:spPr>
          <a:xfrm>
            <a:off x="2322684" y="2549325"/>
            <a:ext cx="1634100" cy="25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2"/>
          <p:cNvSpPr/>
          <p:nvPr/>
        </p:nvSpPr>
        <p:spPr>
          <a:xfrm>
            <a:off x="6261051" y="3729025"/>
            <a:ext cx="738300" cy="25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2"/>
          <p:cNvSpPr/>
          <p:nvPr/>
        </p:nvSpPr>
        <p:spPr>
          <a:xfrm>
            <a:off x="6375788" y="3521955"/>
            <a:ext cx="671400" cy="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2"/>
          <p:cNvSpPr txBox="1"/>
          <p:nvPr/>
        </p:nvSpPr>
        <p:spPr>
          <a:xfrm>
            <a:off x="6259076" y="3408747"/>
            <a:ext cx="12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notificaciones</a:t>
            </a: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/>
        </p:nvSpPr>
        <p:spPr>
          <a:xfrm>
            <a:off x="228600" y="914400"/>
            <a:ext cx="827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Elegimos la configuración estándar y aceptamos al final de la página.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7" name="Google Shape;50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3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SNS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9" name="Google Shape;5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125" y="1620176"/>
            <a:ext cx="7484326" cy="22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31475"/>
            <a:ext cx="5499279" cy="28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3"/>
          <p:cNvSpPr/>
          <p:nvPr/>
        </p:nvSpPr>
        <p:spPr>
          <a:xfrm>
            <a:off x="2710900" y="3379230"/>
            <a:ext cx="2422800" cy="104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3"/>
          <p:cNvSpPr/>
          <p:nvPr/>
        </p:nvSpPr>
        <p:spPr>
          <a:xfrm>
            <a:off x="7700611" y="3521753"/>
            <a:ext cx="1014300" cy="33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/>
        </p:nvSpPr>
        <p:spPr>
          <a:xfrm>
            <a:off x="2142600" y="1944250"/>
            <a:ext cx="4858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PLATAFORMA AWS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"/>
          <p:cNvSpPr txBox="1"/>
          <p:nvPr/>
        </p:nvSpPr>
        <p:spPr>
          <a:xfrm>
            <a:off x="228600" y="914400"/>
            <a:ext cx="82743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Debería aparecer una confirmación de la creación del tópico, con un ARN asociado. Debemos copiar ese código para usarlo más adelante: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9" name="Google Shape;51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4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SNS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1" name="Google Shape;5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200" y="1819300"/>
            <a:ext cx="4803875" cy="3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4"/>
          <p:cNvSpPr/>
          <p:nvPr/>
        </p:nvSpPr>
        <p:spPr>
          <a:xfrm>
            <a:off x="2253700" y="4008575"/>
            <a:ext cx="2318400" cy="33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/>
        </p:nvSpPr>
        <p:spPr>
          <a:xfrm>
            <a:off x="228600" y="914400"/>
            <a:ext cx="827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Luego vamos a suscripciones, y creamos una nueva suscripción. Esto nos permitirá recibir notificaciones cada vez que se publique un nuevo evento en el tópico creado: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5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SNS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2222700"/>
            <a:ext cx="7966373" cy="19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5"/>
          <p:cNvSpPr/>
          <p:nvPr/>
        </p:nvSpPr>
        <p:spPr>
          <a:xfrm>
            <a:off x="7242152" y="2597475"/>
            <a:ext cx="1186500" cy="33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5"/>
          <p:cNvSpPr/>
          <p:nvPr/>
        </p:nvSpPr>
        <p:spPr>
          <a:xfrm>
            <a:off x="632496" y="2912147"/>
            <a:ext cx="7425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5"/>
          <p:cNvSpPr/>
          <p:nvPr/>
        </p:nvSpPr>
        <p:spPr>
          <a:xfrm>
            <a:off x="2451125" y="3564862"/>
            <a:ext cx="5901300" cy="40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905" y="3363404"/>
            <a:ext cx="5024869" cy="113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p66"/>
          <p:cNvSpPr txBox="1"/>
          <p:nvPr/>
        </p:nvSpPr>
        <p:spPr>
          <a:xfrm>
            <a:off x="228600" y="914400"/>
            <a:ext cx="82743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Seleccionamos el tópico al cual suscribirnos, el medio de suscripción (email en este caso) e ingresamos el destinatario (nuestra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dirección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mail).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6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SNS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4" name="Google Shape;54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48" y="1830473"/>
            <a:ext cx="6491974" cy="315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66"/>
          <p:cNvSpPr/>
          <p:nvPr/>
        </p:nvSpPr>
        <p:spPr>
          <a:xfrm>
            <a:off x="386926" y="4008575"/>
            <a:ext cx="5115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6"/>
          <p:cNvSpPr/>
          <p:nvPr/>
        </p:nvSpPr>
        <p:spPr>
          <a:xfrm>
            <a:off x="396788" y="4674625"/>
            <a:ext cx="10770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6"/>
          <p:cNvSpPr/>
          <p:nvPr/>
        </p:nvSpPr>
        <p:spPr>
          <a:xfrm>
            <a:off x="7940588" y="4273880"/>
            <a:ext cx="10770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6"/>
          <p:cNvSpPr/>
          <p:nvPr/>
        </p:nvSpPr>
        <p:spPr>
          <a:xfrm>
            <a:off x="616738" y="3359475"/>
            <a:ext cx="26511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/>
          <p:nvPr/>
        </p:nvSpPr>
        <p:spPr>
          <a:xfrm>
            <a:off x="228600" y="914400"/>
            <a:ext cx="82743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22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suscripción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está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creada pero para que esté activa debemos confirmarla mediante un link enviado a la dirección de la suscripción: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5" name="Google Shape;5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7"/>
          <p:cNvSpPr txBox="1"/>
          <p:nvPr/>
        </p:nvSpPr>
        <p:spPr>
          <a:xfrm>
            <a:off x="266100" y="1623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latin typeface="Anton"/>
                <a:ea typeface="Anton"/>
                <a:cs typeface="Anton"/>
                <a:sym typeface="Anton"/>
              </a:rPr>
              <a:t>Configuración de nuestra App - SNS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7" name="Google Shape;5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47175"/>
            <a:ext cx="4803525" cy="27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7"/>
          <p:cNvPicPr preferRelativeResize="0"/>
          <p:nvPr/>
        </p:nvPicPr>
        <p:blipFill rotWithShape="1">
          <a:blip r:embed="rId6">
            <a:alphaModFix/>
          </a:blip>
          <a:srcRect b="0" l="0" r="31791" t="0"/>
          <a:stretch/>
        </p:blipFill>
        <p:spPr>
          <a:xfrm>
            <a:off x="5140800" y="2409525"/>
            <a:ext cx="3685099" cy="15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7"/>
          <p:cNvSpPr/>
          <p:nvPr/>
        </p:nvSpPr>
        <p:spPr>
          <a:xfrm>
            <a:off x="5416124" y="3504800"/>
            <a:ext cx="9417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67"/>
          <p:cNvCxnSpPr/>
          <p:nvPr/>
        </p:nvCxnSpPr>
        <p:spPr>
          <a:xfrm>
            <a:off x="434626" y="3973046"/>
            <a:ext cx="523500" cy="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8"/>
          <p:cNvSpPr txBox="1"/>
          <p:nvPr/>
        </p:nvSpPr>
        <p:spPr>
          <a:xfrm>
            <a:off x="228600" y="914400"/>
            <a:ext cx="880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con esta página que se nos abre queda confirmada nuestra suscripción.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9" name="Google Shape;569;p68"/>
          <p:cNvSpPr txBox="1"/>
          <p:nvPr/>
        </p:nvSpPr>
        <p:spPr>
          <a:xfrm>
            <a:off x="3048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Confirmar suscripción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0" name="Google Shape;57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213" y="1855425"/>
            <a:ext cx="53244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9"/>
          <p:cNvSpPr txBox="1"/>
          <p:nvPr/>
        </p:nvSpPr>
        <p:spPr>
          <a:xfrm>
            <a:off x="1296000" y="2077200"/>
            <a:ext cx="6552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NUESTRO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6" name="Google Shape;5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/>
          <p:nvPr/>
        </p:nvSpPr>
        <p:spPr>
          <a:xfrm>
            <a:off x="762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2" name="Google Shape;582;p70"/>
          <p:cNvSpPr txBox="1"/>
          <p:nvPr/>
        </p:nvSpPr>
        <p:spPr>
          <a:xfrm>
            <a:off x="76200" y="1066800"/>
            <a:ext cx="86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ahora sobre una aplicación de pruebas. Nuestro proyecto será un CRUD bien sencillo. Comenzamos con el package.json en donde incluiremos express y el SDK de AWS: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3" name="Google Shape;5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0"/>
          <p:cNvSpPr txBox="1"/>
          <p:nvPr/>
        </p:nvSpPr>
        <p:spPr>
          <a:xfrm>
            <a:off x="637400" y="1766850"/>
            <a:ext cx="2399100" cy="3143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"ejemplo-aws"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"coderhouse"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"version"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"1.0.0"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"description"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"app.js"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"scripts"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"start"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"node ."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"keywords"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"license"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"ISC"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"dependencies"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"aws-sdk"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"^2.874.0"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"express"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"^4.17.1"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/>
        </p:nvSpPr>
        <p:spPr>
          <a:xfrm>
            <a:off x="1522300" y="406400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200">
                <a:latin typeface="Anton"/>
                <a:ea typeface="Anton"/>
                <a:cs typeface="Anton"/>
                <a:sym typeface="Anton"/>
              </a:rPr>
              <a:t>C</a:t>
            </a:r>
            <a:r>
              <a:rPr i="1" lang="en" sz="2800">
                <a:latin typeface="Anton"/>
                <a:ea typeface="Anton"/>
                <a:cs typeface="Anton"/>
                <a:sym typeface="Anton"/>
              </a:rPr>
              <a:t>onfigurar nuestro proyecto de prueba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>
            <a:off x="1096225" y="971850"/>
            <a:ext cx="864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Luego, incluimos requerimos, instanciamos y configuramos nuestras dependencias</a:t>
            </a: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1"/>
          <p:cNvSpPr txBox="1"/>
          <p:nvPr/>
        </p:nvSpPr>
        <p:spPr>
          <a:xfrm>
            <a:off x="1639200" y="1494975"/>
            <a:ext cx="5865600" cy="3331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'aws-sdk'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region: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'us-east-1'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SNS_TOPIC_ARN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'arn:aws:sns:us-east-1:786671515187:notificaciones'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DocumentClient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'product-inventory'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'test api'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})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4" name="Google Shape;5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2902475" y="-49350"/>
            <a:ext cx="4827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urlencoded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extended: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???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-1322900" y="-19750"/>
            <a:ext cx="2468100" cy="1277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OJO CON LOS ERRORES Y LOS LOGS</a:t>
            </a:r>
            <a:b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/>
        </p:nvSpPr>
        <p:spPr>
          <a:xfrm>
            <a:off x="762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2" name="Google Shape;602;p72"/>
          <p:cNvSpPr txBox="1"/>
          <p:nvPr/>
        </p:nvSpPr>
        <p:spPr>
          <a:xfrm>
            <a:off x="76200" y="1066800"/>
            <a:ext cx="8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Agregamos los controladores a las rutas de nuestros endpoints CRUD: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3" name="Google Shape;60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2"/>
          <p:cNvSpPr txBox="1"/>
          <p:nvPr/>
        </p:nvSpPr>
        <p:spPr>
          <a:xfrm>
            <a:off x="314400" y="2002250"/>
            <a:ext cx="3782700" cy="2268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'/api/productos'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TableName: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endParaRPr sz="85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scanDynamoRecords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'Ocurrió un error: 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sendStatus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5" name="Google Shape;60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2"/>
          <p:cNvSpPr txBox="1"/>
          <p:nvPr/>
        </p:nvSpPr>
        <p:spPr>
          <a:xfrm>
            <a:off x="4297275" y="2002250"/>
            <a:ext cx="4622400" cy="2623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scanDynamoRecords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LastEvaluatedKey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ExclusiveStartKey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LastEvaluatedKey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(...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"/>
          <p:cNvSpPr txBox="1"/>
          <p:nvPr/>
        </p:nvSpPr>
        <p:spPr>
          <a:xfrm>
            <a:off x="762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2" name="Google Shape;612;p73"/>
          <p:cNvSpPr txBox="1"/>
          <p:nvPr/>
        </p:nvSpPr>
        <p:spPr>
          <a:xfrm>
            <a:off x="76200" y="1066800"/>
            <a:ext cx="8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3" name="Google Shape;6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 txBox="1"/>
          <p:nvPr/>
        </p:nvSpPr>
        <p:spPr>
          <a:xfrm>
            <a:off x="605275" y="1621250"/>
            <a:ext cx="3666300" cy="2801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api/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TableName: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'se guardó'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publish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`nuevo producto agregado!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Subject: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'nuevo producto'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TopicArn: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SNS_TOPIC_ARN</a:t>
            </a:r>
            <a:endParaRPr sz="85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3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5" name="Google Shape;615;p73"/>
          <p:cNvSpPr txBox="1"/>
          <p:nvPr/>
        </p:nvSpPr>
        <p:spPr>
          <a:xfrm>
            <a:off x="4830675" y="1621250"/>
            <a:ext cx="3666300" cy="2979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'se notificó'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Operation: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'SAVE'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'Ocurrió un error: 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6" name="Google Shape;6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/>
        </p:nvSpPr>
        <p:spPr>
          <a:xfrm>
            <a:off x="875700" y="1294575"/>
            <a:ext cx="7431300" cy="3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Amazon Web Services (AWS) es una plataforma en la nube muy adoptada y completa.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Ofrece más de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200 servicios integrales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centros de datos a nivel global. Muchas empresas lo utilizan y con esto reducen los costos, aumentan su agilidad e innovan de forma más rápida.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1180500" y="6957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¿Qué es?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50" y="261324"/>
            <a:ext cx="1115250" cy="6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4"/>
          <p:cNvSpPr txBox="1"/>
          <p:nvPr/>
        </p:nvSpPr>
        <p:spPr>
          <a:xfrm>
            <a:off x="762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2" name="Google Shape;622;p74"/>
          <p:cNvSpPr txBox="1"/>
          <p:nvPr/>
        </p:nvSpPr>
        <p:spPr>
          <a:xfrm>
            <a:off x="76200" y="1066800"/>
            <a:ext cx="8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3" name="Google Shape;62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4"/>
          <p:cNvSpPr txBox="1"/>
          <p:nvPr/>
        </p:nvSpPr>
        <p:spPr>
          <a:xfrm>
            <a:off x="605275" y="1621250"/>
            <a:ext cx="3666300" cy="1736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api/p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roductos/:id'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productId: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TableName: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5" name="Google Shape;625;p74"/>
          <p:cNvSpPr txBox="1"/>
          <p:nvPr/>
        </p:nvSpPr>
        <p:spPr>
          <a:xfrm>
            <a:off x="4830675" y="1621250"/>
            <a:ext cx="3666300" cy="2623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Operation: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'UPDATE'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'Ocurrió un error: 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sendStatus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6" name="Google Shape;62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5"/>
          <p:cNvSpPr txBox="1"/>
          <p:nvPr/>
        </p:nvSpPr>
        <p:spPr>
          <a:xfrm>
            <a:off x="762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2" name="Google Shape;632;p75"/>
          <p:cNvSpPr txBox="1"/>
          <p:nvPr/>
        </p:nvSpPr>
        <p:spPr>
          <a:xfrm>
            <a:off x="76200" y="1066800"/>
            <a:ext cx="86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3" name="Google Shape;63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5"/>
          <p:cNvSpPr txBox="1"/>
          <p:nvPr/>
        </p:nvSpPr>
        <p:spPr>
          <a:xfrm>
            <a:off x="605275" y="1621250"/>
            <a:ext cx="3666300" cy="1558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api/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productos/:id'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TableName: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'productId'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ReturnValues: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'ALL_OLD'</a:t>
            </a:r>
            <a:endParaRPr sz="8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6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5" name="Google Shape;635;p75"/>
          <p:cNvSpPr txBox="1"/>
          <p:nvPr/>
        </p:nvSpPr>
        <p:spPr>
          <a:xfrm>
            <a:off x="4830675" y="1621250"/>
            <a:ext cx="3666300" cy="2623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dynamodb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Operation: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'DELETE'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Item: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 sz="8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'Ocurrió un error: '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sendStatus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6" name="Google Shape;63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/>
        </p:nvSpPr>
        <p:spPr>
          <a:xfrm>
            <a:off x="762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2" name="Google Shape;642;p76"/>
          <p:cNvSpPr txBox="1"/>
          <p:nvPr/>
        </p:nvSpPr>
        <p:spPr>
          <a:xfrm>
            <a:off x="76200" y="1066800"/>
            <a:ext cx="86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Finalmente, agregamos el código para conectar nuestro servidor al puerto 8080 o al que corresponda según las variables de entorno: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3" name="Google Shape;6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6"/>
          <p:cNvSpPr txBox="1"/>
          <p:nvPr/>
        </p:nvSpPr>
        <p:spPr>
          <a:xfrm>
            <a:off x="561200" y="2224050"/>
            <a:ext cx="7635600" cy="1223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8080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`Escuchando en puerto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})</a:t>
            </a:r>
            <a:endParaRPr sz="9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5" name="Google Shape;6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7"/>
          <p:cNvSpPr txBox="1"/>
          <p:nvPr/>
        </p:nvSpPr>
        <p:spPr>
          <a:xfrm>
            <a:off x="1296000" y="2077200"/>
            <a:ext cx="6552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CARGAR</a:t>
            </a:r>
            <a:r>
              <a:rPr i="1" lang="en" sz="3600">
                <a:latin typeface="Anton"/>
                <a:ea typeface="Anton"/>
                <a:cs typeface="Anton"/>
                <a:sym typeface="Anton"/>
              </a:rPr>
              <a:t> NUESTRO PROYECTO EN LA PLATAFORMA DE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1" name="Google Shape;6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8"/>
          <p:cNvSpPr txBox="1"/>
          <p:nvPr/>
        </p:nvSpPr>
        <p:spPr>
          <a:xfrm>
            <a:off x="1524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Configurar nuestro proyecto de prueba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8" name="Google Shape;658;p78"/>
          <p:cNvSpPr txBox="1"/>
          <p:nvPr/>
        </p:nvSpPr>
        <p:spPr>
          <a:xfrm>
            <a:off x="76200" y="990600"/>
            <a:ext cx="82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reamos un zip con todos los archivos de nuestro proyecto.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9" name="Google Shape;65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905000"/>
            <a:ext cx="4051140" cy="2563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0" name="Google Shape;66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81200"/>
            <a:ext cx="4407950" cy="2411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78"/>
          <p:cNvSpPr/>
          <p:nvPr/>
        </p:nvSpPr>
        <p:spPr>
          <a:xfrm>
            <a:off x="5662482" y="3150932"/>
            <a:ext cx="1069200" cy="12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6050" y="482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8"/>
          <p:cNvSpPr txBox="1"/>
          <p:nvPr/>
        </p:nvSpPr>
        <p:spPr>
          <a:xfrm>
            <a:off x="-1401875" y="-19750"/>
            <a:ext cx="180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Incluir git ignore?</a:t>
            </a:r>
            <a:endParaRPr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Incluir la carpeta con las configuraciones?</a:t>
            </a:r>
            <a:endParaRPr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package-lock?</a:t>
            </a:r>
            <a:endParaRPr>
              <a:solidFill>
                <a:schemeClr val="dk1"/>
              </a:solidFill>
              <a:highlight>
                <a:srgbClr val="00FFFF"/>
              </a:highlight>
            </a:endParaRPr>
          </a:p>
        </p:txBody>
      </p:sp>
      <p:sp>
        <p:nvSpPr>
          <p:cNvPr id="664" name="Google Shape;664;p78"/>
          <p:cNvSpPr txBox="1"/>
          <p:nvPr/>
        </p:nvSpPr>
        <p:spPr>
          <a:xfrm>
            <a:off x="-1273525" y="131302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app.js ??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665" name="Google Shape;665;p78"/>
          <p:cNvSpPr txBox="1"/>
          <p:nvPr/>
        </p:nvSpPr>
        <p:spPr>
          <a:xfrm>
            <a:off x="-1283400" y="1836250"/>
            <a:ext cx="106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Yo solo puse el app.js y el package.json</a:t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9"/>
          <p:cNvSpPr txBox="1"/>
          <p:nvPr/>
        </p:nvSpPr>
        <p:spPr>
          <a:xfrm>
            <a:off x="3048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Implementar nuestro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3" name="Google Shape;673;p79"/>
          <p:cNvSpPr txBox="1"/>
          <p:nvPr/>
        </p:nvSpPr>
        <p:spPr>
          <a:xfrm>
            <a:off x="76200" y="914400"/>
            <a:ext cx="880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Volvemos a la página de nuestra aplicación en AWS y vamos al botón de carga e implementar. Clickeamos en elegir archivo para cargar nuestro proyecto.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4" name="Google Shape;67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923300"/>
            <a:ext cx="5550781" cy="2962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p79"/>
          <p:cNvSpPr/>
          <p:nvPr/>
        </p:nvSpPr>
        <p:spPr>
          <a:xfrm>
            <a:off x="3167629" y="3353077"/>
            <a:ext cx="870300" cy="19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0"/>
          <p:cNvSpPr txBox="1"/>
          <p:nvPr/>
        </p:nvSpPr>
        <p:spPr>
          <a:xfrm>
            <a:off x="3048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Implementar nuestro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3" name="Google Shape;683;p80"/>
          <p:cNvSpPr txBox="1"/>
          <p:nvPr/>
        </p:nvSpPr>
        <p:spPr>
          <a:xfrm>
            <a:off x="76200" y="914400"/>
            <a:ext cx="880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Volvemos a la página de nuestra aplicación en AWS y vamos al botón de carga e implementar. Clickeamos en elegir archivo para cargar nuestro proyecto.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4" name="Google Shape;68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88454"/>
            <a:ext cx="5775699" cy="307362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0"/>
          <p:cNvSpPr/>
          <p:nvPr/>
        </p:nvSpPr>
        <p:spPr>
          <a:xfrm>
            <a:off x="1869753" y="3384852"/>
            <a:ext cx="762900" cy="23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1"/>
          <p:cNvSpPr txBox="1"/>
          <p:nvPr/>
        </p:nvSpPr>
        <p:spPr>
          <a:xfrm>
            <a:off x="76200" y="1143000"/>
            <a:ext cx="88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Elegimos nuestro zip de proyecto y clickeamos en el botón de implementar.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2" name="Google Shape;692;p81"/>
          <p:cNvPicPr preferRelativeResize="0"/>
          <p:nvPr/>
        </p:nvPicPr>
        <p:blipFill rotWithShape="1">
          <a:blip r:embed="rId4">
            <a:alphaModFix/>
          </a:blip>
          <a:srcRect b="9934" l="0" r="24647" t="0"/>
          <a:stretch/>
        </p:blipFill>
        <p:spPr>
          <a:xfrm>
            <a:off x="266075" y="2013988"/>
            <a:ext cx="4705999" cy="2998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p81"/>
          <p:cNvSpPr txBox="1"/>
          <p:nvPr/>
        </p:nvSpPr>
        <p:spPr>
          <a:xfrm>
            <a:off x="3048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Implementar nuestro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4" name="Google Shape;69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172" y="1664825"/>
            <a:ext cx="5422323" cy="28897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5" name="Google Shape;695;p81"/>
          <p:cNvSpPr/>
          <p:nvPr/>
        </p:nvSpPr>
        <p:spPr>
          <a:xfrm>
            <a:off x="6711885" y="4093353"/>
            <a:ext cx="762900" cy="21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1"/>
          <p:cNvSpPr/>
          <p:nvPr/>
        </p:nvSpPr>
        <p:spPr>
          <a:xfrm>
            <a:off x="3892478" y="4752325"/>
            <a:ext cx="566400" cy="21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2"/>
          <p:cNvSpPr txBox="1"/>
          <p:nvPr/>
        </p:nvSpPr>
        <p:spPr>
          <a:xfrm>
            <a:off x="76200" y="1143000"/>
            <a:ext cx="880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se actualiza el entorno de Elastic Beanstalk vemos la notificación que se implementó una nueva versión en la instancia.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05" name="Google Shape;70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50" y="2126100"/>
            <a:ext cx="4332873" cy="2309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6" name="Google Shape;70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250" y="2142100"/>
            <a:ext cx="4332876" cy="23125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07" name="Google Shape;707;p82"/>
          <p:cNvCxnSpPr/>
          <p:nvPr/>
        </p:nvCxnSpPr>
        <p:spPr>
          <a:xfrm>
            <a:off x="6351900" y="3605903"/>
            <a:ext cx="10596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82"/>
          <p:cNvSpPr txBox="1"/>
          <p:nvPr/>
        </p:nvSpPr>
        <p:spPr>
          <a:xfrm>
            <a:off x="3048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Implementar nuestro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83"/>
          <p:cNvGrpSpPr/>
          <p:nvPr/>
        </p:nvGrpSpPr>
        <p:grpSpPr>
          <a:xfrm>
            <a:off x="1371588" y="1706279"/>
            <a:ext cx="6485390" cy="3109374"/>
            <a:chOff x="1752605" y="2348264"/>
            <a:chExt cx="5358498" cy="2569094"/>
          </a:xfrm>
        </p:grpSpPr>
        <p:pic>
          <p:nvPicPr>
            <p:cNvPr id="714" name="Google Shape;714;p83"/>
            <p:cNvPicPr preferRelativeResize="0"/>
            <p:nvPr/>
          </p:nvPicPr>
          <p:blipFill rotWithShape="1">
            <a:blip r:embed="rId3">
              <a:alphaModFix/>
            </a:blip>
            <a:srcRect b="0" l="0" r="0" t="10168"/>
            <a:stretch/>
          </p:blipFill>
          <p:spPr>
            <a:xfrm>
              <a:off x="1752605" y="2348264"/>
              <a:ext cx="5358498" cy="256909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715" name="Google Shape;715;p83"/>
            <p:cNvCxnSpPr/>
            <p:nvPr/>
          </p:nvCxnSpPr>
          <p:spPr>
            <a:xfrm>
              <a:off x="3948393" y="4602923"/>
              <a:ext cx="1310100" cy="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16" name="Google Shape;71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3"/>
          <p:cNvSpPr txBox="1"/>
          <p:nvPr/>
        </p:nvSpPr>
        <p:spPr>
          <a:xfrm>
            <a:off x="107500" y="1101188"/>
            <a:ext cx="88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luego, chequeamos la notificación de que se actualizó correctamente el entorno.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9" name="Google Shape;719;p83"/>
          <p:cNvSpPr txBox="1"/>
          <p:nvPr/>
        </p:nvSpPr>
        <p:spPr>
          <a:xfrm>
            <a:off x="3048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Implementar nuestro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/>
        </p:nvSpPr>
        <p:spPr>
          <a:xfrm>
            <a:off x="379800" y="2386300"/>
            <a:ext cx="82320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esta clase utilizaremos la </a:t>
            </a:r>
            <a:r>
              <a:rPr b="1"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plataforma Elastic Beanstalk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AWS para implementar aplicaciones NodeJS en la nube.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Ten en cuenta que al crearnos una cuenta en AWS nos piden una tarjeta de crédito.</a:t>
            </a:r>
            <a:b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si hacemos las pruebas y luego lo borramos será sin cargo.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50" y="713450"/>
            <a:ext cx="2376300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2975" y="367525"/>
            <a:ext cx="854275" cy="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4"/>
          <p:cNvSpPr txBox="1"/>
          <p:nvPr/>
        </p:nvSpPr>
        <p:spPr>
          <a:xfrm>
            <a:off x="228600" y="2385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Verificación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7" name="Google Shape;727;p84"/>
          <p:cNvSpPr txBox="1"/>
          <p:nvPr/>
        </p:nvSpPr>
        <p:spPr>
          <a:xfrm>
            <a:off x="152400" y="990600"/>
            <a:ext cx="880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podemos utilizar el link del entorno para probar nuestra api REST usando nuestro cliente HTTP preferido (por ejemplo, postman)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28" name="Google Shape;728;p84"/>
          <p:cNvGrpSpPr/>
          <p:nvPr/>
        </p:nvGrpSpPr>
        <p:grpSpPr>
          <a:xfrm>
            <a:off x="2133601" y="2113081"/>
            <a:ext cx="4759816" cy="2295604"/>
            <a:chOff x="228600" y="2494075"/>
            <a:chExt cx="4045399" cy="1951049"/>
          </a:xfrm>
        </p:grpSpPr>
        <p:pic>
          <p:nvPicPr>
            <p:cNvPr id="729" name="Google Shape;729;p84"/>
            <p:cNvPicPr preferRelativeResize="0"/>
            <p:nvPr/>
          </p:nvPicPr>
          <p:blipFill rotWithShape="1">
            <a:blip r:embed="rId5">
              <a:alphaModFix/>
            </a:blip>
            <a:srcRect b="0" l="0" r="0" t="9633"/>
            <a:stretch/>
          </p:blipFill>
          <p:spPr>
            <a:xfrm>
              <a:off x="228600" y="2494075"/>
              <a:ext cx="4045399" cy="1951049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30" name="Google Shape;730;p84"/>
            <p:cNvSpPr/>
            <p:nvPr/>
          </p:nvSpPr>
          <p:spPr>
            <a:xfrm>
              <a:off x="1174661" y="2616800"/>
              <a:ext cx="1442400" cy="144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5"/>
          <p:cNvSpPr txBox="1"/>
          <p:nvPr/>
        </p:nvSpPr>
        <p:spPr>
          <a:xfrm>
            <a:off x="1296000" y="2077200"/>
            <a:ext cx="6552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ELIMINAR NUESTRA APP DE LA PLATAFORMA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6" name="Google Shape;7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86"/>
          <p:cNvGrpSpPr/>
          <p:nvPr/>
        </p:nvGrpSpPr>
        <p:grpSpPr>
          <a:xfrm>
            <a:off x="4343616" y="2626384"/>
            <a:ext cx="4723367" cy="2338253"/>
            <a:chOff x="4648200" y="2321475"/>
            <a:chExt cx="4424700" cy="2190401"/>
          </a:xfrm>
        </p:grpSpPr>
        <p:grpSp>
          <p:nvGrpSpPr>
            <p:cNvPr id="742" name="Google Shape;742;p86"/>
            <p:cNvGrpSpPr/>
            <p:nvPr/>
          </p:nvGrpSpPr>
          <p:grpSpPr>
            <a:xfrm>
              <a:off x="4648200" y="2321475"/>
              <a:ext cx="4424700" cy="2190401"/>
              <a:chOff x="4648200" y="2321475"/>
              <a:chExt cx="4424700" cy="2190401"/>
            </a:xfrm>
          </p:grpSpPr>
          <p:pic>
            <p:nvPicPr>
              <p:cNvPr id="743" name="Google Shape;743;p8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902"/>
              <a:stretch/>
            </p:blipFill>
            <p:spPr>
              <a:xfrm>
                <a:off x="4648200" y="2321475"/>
                <a:ext cx="4424700" cy="2190401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44" name="Google Shape;744;p86"/>
              <p:cNvSpPr/>
              <p:nvPr/>
            </p:nvSpPr>
            <p:spPr>
              <a:xfrm rot="10800000">
                <a:off x="5835921" y="3841091"/>
                <a:ext cx="226500" cy="1845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86"/>
            <p:cNvSpPr/>
            <p:nvPr/>
          </p:nvSpPr>
          <p:spPr>
            <a:xfrm>
              <a:off x="7298829" y="4047413"/>
              <a:ext cx="403800" cy="14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6" name="Google Shape;74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6"/>
          <p:cNvSpPr txBox="1"/>
          <p:nvPr/>
        </p:nvSpPr>
        <p:spPr>
          <a:xfrm>
            <a:off x="228600" y="3147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Remover el entorno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9" name="Google Shape;749;p86"/>
          <p:cNvSpPr txBox="1"/>
          <p:nvPr/>
        </p:nvSpPr>
        <p:spPr>
          <a:xfrm>
            <a:off x="152400" y="1143000"/>
            <a:ext cx="880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acciones y elegimos terminar el entorno. En el cartel que nos aparece,  ponemos el nombre del entorno y clickeamos en terminar.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50" name="Google Shape;750;p86"/>
          <p:cNvGrpSpPr/>
          <p:nvPr/>
        </p:nvGrpSpPr>
        <p:grpSpPr>
          <a:xfrm>
            <a:off x="228601" y="2092902"/>
            <a:ext cx="4881329" cy="2416450"/>
            <a:chOff x="76200" y="2321475"/>
            <a:chExt cx="4424700" cy="2190401"/>
          </a:xfrm>
        </p:grpSpPr>
        <p:pic>
          <p:nvPicPr>
            <p:cNvPr id="751" name="Google Shape;751;p86"/>
            <p:cNvPicPr preferRelativeResize="0"/>
            <p:nvPr/>
          </p:nvPicPr>
          <p:blipFill rotWithShape="1">
            <a:blip r:embed="rId6">
              <a:alphaModFix/>
            </a:blip>
            <a:srcRect b="0" l="0" r="0" t="7902"/>
            <a:stretch/>
          </p:blipFill>
          <p:spPr>
            <a:xfrm>
              <a:off x="76200" y="2321475"/>
              <a:ext cx="4424700" cy="219040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52" name="Google Shape;752;p86"/>
            <p:cNvSpPr/>
            <p:nvPr/>
          </p:nvSpPr>
          <p:spPr>
            <a:xfrm>
              <a:off x="3808515" y="2632249"/>
              <a:ext cx="403500" cy="14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6"/>
            <p:cNvSpPr/>
            <p:nvPr/>
          </p:nvSpPr>
          <p:spPr>
            <a:xfrm>
              <a:off x="3295713" y="3435516"/>
              <a:ext cx="916800" cy="14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87"/>
          <p:cNvGrpSpPr/>
          <p:nvPr/>
        </p:nvGrpSpPr>
        <p:grpSpPr>
          <a:xfrm>
            <a:off x="152409" y="2346013"/>
            <a:ext cx="4744193" cy="2321436"/>
            <a:chOff x="228600" y="2235300"/>
            <a:chExt cx="4225699" cy="2067726"/>
          </a:xfrm>
        </p:grpSpPr>
        <p:pic>
          <p:nvPicPr>
            <p:cNvPr id="759" name="Google Shape;759;p87"/>
            <p:cNvPicPr preferRelativeResize="0"/>
            <p:nvPr/>
          </p:nvPicPr>
          <p:blipFill rotWithShape="1">
            <a:blip r:embed="rId3">
              <a:alphaModFix/>
            </a:blip>
            <a:srcRect b="0" l="0" r="0" t="8508"/>
            <a:stretch/>
          </p:blipFill>
          <p:spPr>
            <a:xfrm>
              <a:off x="228600" y="2235300"/>
              <a:ext cx="4225699" cy="206772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760" name="Google Shape;760;p87"/>
            <p:cNvCxnSpPr/>
            <p:nvPr/>
          </p:nvCxnSpPr>
          <p:spPr>
            <a:xfrm>
              <a:off x="1613135" y="4165444"/>
              <a:ext cx="11268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1" name="Google Shape;761;p87"/>
          <p:cNvGrpSpPr/>
          <p:nvPr/>
        </p:nvGrpSpPr>
        <p:grpSpPr>
          <a:xfrm>
            <a:off x="4323597" y="2779584"/>
            <a:ext cx="4744193" cy="2321436"/>
            <a:chOff x="4694475" y="2554499"/>
            <a:chExt cx="4225699" cy="2067726"/>
          </a:xfrm>
        </p:grpSpPr>
        <p:pic>
          <p:nvPicPr>
            <p:cNvPr id="762" name="Google Shape;762;p87"/>
            <p:cNvPicPr preferRelativeResize="0"/>
            <p:nvPr/>
          </p:nvPicPr>
          <p:blipFill rotWithShape="1">
            <a:blip r:embed="rId4">
              <a:alphaModFix/>
            </a:blip>
            <a:srcRect b="0" l="0" r="0" t="8508"/>
            <a:stretch/>
          </p:blipFill>
          <p:spPr>
            <a:xfrm>
              <a:off x="4694475" y="2554499"/>
              <a:ext cx="4225699" cy="206772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63" name="Google Shape;763;p87"/>
            <p:cNvSpPr/>
            <p:nvPr/>
          </p:nvSpPr>
          <p:spPr>
            <a:xfrm rot="10800000">
              <a:off x="7424237" y="2988465"/>
              <a:ext cx="216300" cy="176100"/>
            </a:xfrm>
            <a:prstGeom prst="lef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4" name="Google Shape;76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7"/>
          <p:cNvSpPr txBox="1"/>
          <p:nvPr/>
        </p:nvSpPr>
        <p:spPr>
          <a:xfrm>
            <a:off x="228600" y="861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Eliminar la App creada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7" name="Google Shape;767;p87"/>
          <p:cNvSpPr txBox="1"/>
          <p:nvPr/>
        </p:nvSpPr>
        <p:spPr>
          <a:xfrm>
            <a:off x="76200" y="762000"/>
            <a:ext cx="88011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Chequeamos que se removió correctamente la instancia del entorno.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vamos a acciones y elegimos eliminar aplicación.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Recordamos que vamos a eliminar la aplicación por el tema del cobro de la cuenta de AWS.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8"/>
          <p:cNvSpPr txBox="1"/>
          <p:nvPr/>
        </p:nvSpPr>
        <p:spPr>
          <a:xfrm>
            <a:off x="228600" y="861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Eliminar la App creada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5" name="Google Shape;775;p88"/>
          <p:cNvSpPr txBox="1"/>
          <p:nvPr/>
        </p:nvSpPr>
        <p:spPr>
          <a:xfrm>
            <a:off x="76200" y="1066800"/>
            <a:ext cx="88011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Ponemos el nombre de la aplicación y luego eliminar.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Luego, debemos escribir la palabra delete y clickear en el botón eliminar.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76" name="Google Shape;776;p88"/>
          <p:cNvGrpSpPr/>
          <p:nvPr/>
        </p:nvGrpSpPr>
        <p:grpSpPr>
          <a:xfrm>
            <a:off x="152407" y="2415632"/>
            <a:ext cx="4622099" cy="2283650"/>
            <a:chOff x="228590" y="2233586"/>
            <a:chExt cx="4057320" cy="2004608"/>
          </a:xfrm>
        </p:grpSpPr>
        <p:pic>
          <p:nvPicPr>
            <p:cNvPr id="777" name="Google Shape;777;p88"/>
            <p:cNvPicPr preferRelativeResize="0"/>
            <p:nvPr/>
          </p:nvPicPr>
          <p:blipFill rotWithShape="1">
            <a:blip r:embed="rId5">
              <a:alphaModFix/>
            </a:blip>
            <a:srcRect b="0" l="0" r="0" t="8079"/>
            <a:stretch/>
          </p:blipFill>
          <p:spPr>
            <a:xfrm>
              <a:off x="228590" y="2233586"/>
              <a:ext cx="4057320" cy="2004608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78" name="Google Shape;778;p88"/>
            <p:cNvSpPr/>
            <p:nvPr/>
          </p:nvSpPr>
          <p:spPr>
            <a:xfrm>
              <a:off x="2663190" y="3643134"/>
              <a:ext cx="370200" cy="12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8"/>
            <p:cNvSpPr/>
            <p:nvPr/>
          </p:nvSpPr>
          <p:spPr>
            <a:xfrm rot="10800000">
              <a:off x="1346152" y="3440741"/>
              <a:ext cx="207600" cy="169200"/>
            </a:xfrm>
            <a:prstGeom prst="lef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88"/>
          <p:cNvGrpSpPr/>
          <p:nvPr/>
        </p:nvGrpSpPr>
        <p:grpSpPr>
          <a:xfrm>
            <a:off x="4623925" y="2415507"/>
            <a:ext cx="4176966" cy="2044330"/>
            <a:chOff x="4572000" y="2252450"/>
            <a:chExt cx="4057276" cy="1985751"/>
          </a:xfrm>
        </p:grpSpPr>
        <p:pic>
          <p:nvPicPr>
            <p:cNvPr id="781" name="Google Shape;781;p88"/>
            <p:cNvPicPr preferRelativeResize="0"/>
            <p:nvPr/>
          </p:nvPicPr>
          <p:blipFill rotWithShape="1">
            <a:blip r:embed="rId6">
              <a:alphaModFix/>
            </a:blip>
            <a:srcRect b="0" l="0" r="0" t="8941"/>
            <a:stretch/>
          </p:blipFill>
          <p:spPr>
            <a:xfrm>
              <a:off x="4572000" y="2252450"/>
              <a:ext cx="4057276" cy="198575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82" name="Google Shape;782;p88"/>
            <p:cNvSpPr/>
            <p:nvPr/>
          </p:nvSpPr>
          <p:spPr>
            <a:xfrm rot="2446854">
              <a:off x="6131168" y="3436205"/>
              <a:ext cx="207603" cy="136961"/>
            </a:xfrm>
            <a:prstGeom prst="left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8"/>
            <p:cNvSpPr/>
            <p:nvPr/>
          </p:nvSpPr>
          <p:spPr>
            <a:xfrm>
              <a:off x="6925521" y="3472925"/>
              <a:ext cx="271200" cy="12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9"/>
          <p:cNvSpPr txBox="1"/>
          <p:nvPr/>
        </p:nvSpPr>
        <p:spPr>
          <a:xfrm>
            <a:off x="228600" y="86175"/>
            <a:ext cx="7887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Eliminar la App creada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91" name="Google Shape;791;p89"/>
          <p:cNvSpPr txBox="1"/>
          <p:nvPr/>
        </p:nvSpPr>
        <p:spPr>
          <a:xfrm>
            <a:off x="195550" y="914400"/>
            <a:ext cx="88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Finalmente nos redirige de nuevo a la página inicial de AWS.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92" name="Google Shape;792;p89"/>
          <p:cNvPicPr preferRelativeResize="0"/>
          <p:nvPr/>
        </p:nvPicPr>
        <p:blipFill rotWithShape="1">
          <a:blip r:embed="rId5">
            <a:alphaModFix/>
          </a:blip>
          <a:srcRect b="0" l="0" r="0" t="7723"/>
          <a:stretch/>
        </p:blipFill>
        <p:spPr>
          <a:xfrm>
            <a:off x="1603250" y="1737575"/>
            <a:ext cx="5881324" cy="291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/>
        </p:nvSpPr>
        <p:spPr>
          <a:xfrm>
            <a:off x="604800" y="2597025"/>
            <a:ext cx="826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DESPLEGAR</a:t>
            </a:r>
            <a:r>
              <a:rPr i="1" lang="en" sz="4000">
                <a:latin typeface="Anton"/>
                <a:ea typeface="Anton"/>
                <a:cs typeface="Anton"/>
                <a:sym typeface="Anton"/>
              </a:rPr>
              <a:t> NUESTRO PROYECTO EN LA NUBE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8" name="Google Shape;7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4675" y="9624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0"/>
          <p:cNvSpPr/>
          <p:nvPr/>
        </p:nvSpPr>
        <p:spPr>
          <a:xfrm>
            <a:off x="4976375" y="9624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1" name="Google Shape;801;p90"/>
          <p:cNvSpPr txBox="1"/>
          <p:nvPr/>
        </p:nvSpPr>
        <p:spPr>
          <a:xfrm>
            <a:off x="15795" y="3790075"/>
            <a:ext cx="88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Retomemos nuestro trabajo para implementar nuestro proyecto en Heroku</a:t>
            </a:r>
            <a:endParaRPr sz="1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Google Shape;806;p91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{5E0CA1F7-F2E2-4336-9E16-71561EB7BC90}</a:tableStyleId>
              </a:tblPr>
              <a:tblGrid>
                <a:gridCol w="2945825"/>
                <a:gridCol w="3822275"/>
                <a:gridCol w="2069375"/>
              </a:tblGrid>
              <a:tr h="7315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IMPLEMENTAR NUESTRO PROYECTO EN HEROKU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93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347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" sz="1600"/>
                        <a:t>&gt;&gt;</a:t>
                      </a:r>
                      <a:r>
                        <a:rPr b="1" lang="en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532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un proyecto en Heroku.com para subir el servidor que venimos realizando, reformando todo lo necesario para su correcto funcionamiento en la nube.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532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Subir el código a Heroku.com, sin olvidar incluir el archivo .gitignore para evitar subir los node_modules. Comprobar que el proyecto inicie de manera correcta en la nube. Verificar que en su ruta raíz se encuentre la página pública del servidor.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532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servidor debe seguir funcionando en forma local.</a:t>
                      </a:r>
                      <a:endParaRPr>
                        <a:highlight>
                          <a:srgbClr val="00FFFF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532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 cambio a elección en alguna vista, probar en forma local y subir nuevamente el proyecto a Heroku, verificando que la nueva reforma esté disponible online.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53280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Revisar a través de una consola local, los mensajes enviados por nuestro servidor en Heroku a su propia consola.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807" name="Google Shape;8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25249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814" name="Google Shape;8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3"/>
          <p:cNvSpPr txBox="1"/>
          <p:nvPr/>
        </p:nvSpPr>
        <p:spPr>
          <a:xfrm>
            <a:off x="1956450" y="7196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0" name="Google Shape;820;p93"/>
          <p:cNvSpPr txBox="1"/>
          <p:nvPr/>
        </p:nvSpPr>
        <p:spPr>
          <a:xfrm>
            <a:off x="2104200" y="1632575"/>
            <a:ext cx="5549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AWS y su plataforma Elastic Beanstalk.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una cuenta y una App en esta plataforma.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 de nuestro proyecto en la misma.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F83"/>
            </a:gs>
            <a:gs pos="100000">
              <a:srgbClr val="E3F60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374350" y="2100900"/>
            <a:ext cx="85326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una cuenta en AWS, la plataforma solicitará los datos de una tarjeta de crédito.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hacemos las pruebas y luego lo borramos no generará cargos. De todos modos, a fines de este, curso </a:t>
            </a:r>
            <a:r>
              <a:rPr i="1"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será obligatorio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lo hagas.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118650" y="4488950"/>
            <a:ext cx="7350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Si decides no hacerlo, presta atención al proceso porque puede resultarte sumamente enriquecedor a futuro.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4728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26" name="Google Shape;82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32" name="Google Shape;83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329525" y="1382475"/>
            <a:ext cx="82920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Administra de manera automática la implementación de nuestra aplicación (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aprovisionamiento de la capacidad, el balanceo de carga y el auto escalamiento hasta la monitorización del estado)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ingresando únicamente el código.</a:t>
            </a:r>
            <a:endParaRPr sz="18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Ajusta el escalado de la aplicación automáticamente en función de las necesidades específicas de las aplicaciones. Para ello utiliza una configuración de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 Scaling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puede adaptar con facilidad.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1180500" y="238575"/>
            <a:ext cx="6783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Plataforma Elastic Beanstalk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75" y="91375"/>
            <a:ext cx="854275" cy="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785325" y="2386300"/>
            <a:ext cx="78264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Usaremos también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Amazon DynamoDB 😍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es un servicio de base de datos NoSQL rápido y flexible, completamente administrado en la nube, compatible con modelos de almacenamiento de valor de clave y de documentos.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825" y="91375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50" y="713450"/>
            <a:ext cx="2376300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3950" y="405600"/>
            <a:ext cx="645975" cy="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